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74" r:id="rId19"/>
    <p:sldId id="277" r:id="rId20"/>
    <p:sldId id="275" r:id="rId21"/>
    <p:sldId id="276" r:id="rId22"/>
    <p:sldId id="286" r:id="rId23"/>
    <p:sldId id="285" r:id="rId24"/>
    <p:sldId id="281" r:id="rId25"/>
    <p:sldId id="283" r:id="rId26"/>
    <p:sldId id="282" r:id="rId27"/>
    <p:sldId id="280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7EAA-7D3F-4DBE-93A4-218DA5A2EB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6685-E9D8-436C-8CBE-9B5B790644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02A7-FD48-4B23-B2B2-BD6B472686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2105-302D-4632-B324-E3117934ED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1F2F-18A9-46F2-BB00-05C9E0BD2A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CF80-79C0-4780-B10D-3CA1EFBDF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4C95-004D-44CB-85AF-A1470B9AC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B86B-BFEC-4F97-8CC6-E344FA761F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3A31-15C6-4817-A79C-C2020A22AD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C6B5-865D-415D-A51F-D43D389E9A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E066-6CD6-431D-BCC3-A44E31C46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9C99-FE54-4716-B8D5-A68314A4AB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0D58-4643-4DF6-BAFF-7B634D19B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8DC0-FCB7-40F5-AD13-EBFFEF7E16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E711-28C6-44B4-BE60-389C018CFE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C1F6-E932-47D6-B301-815C214CAE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6891-21AB-4E62-AA40-428C738F05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4FE5-7088-4F3F-A0F0-C927E243A2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AFE5-5855-4F4E-A811-0F590F2F85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0131-CE2E-4ED5-995D-74CC9FE4C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D33D-7004-4733-971A-CC85D888A8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A860-9F04-4628-ACB8-F989D6708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CF44C6-2F6E-4443-8AF5-20FC0AA23D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3CEF5-E530-4132-8E05-1A84E3DA08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9.jpeg"/><Relationship Id="rId4" Type="http://schemas.openxmlformats.org/officeDocument/2006/relationships/hyperlink" Target="http://avivudiya.com/n/5645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-mediawiki-sites.thefullwiki.org/10/3/1/4/21810744247286083.jpg" TargetMode="External"/><Relationship Id="rId13" Type="http://schemas.openxmlformats.org/officeDocument/2006/relationships/hyperlink" Target="http://&#1076;&#1088;&#1077;&#1074;&#1085;&#1080;&#1077;-&#1094;&#1080;&#1074;&#1080;&#1083;&#1080;&#1079;&#1072;&#1094;&#1080;&#1080;.&#1088;&#1092;/Slavs/Xrabr2.jpg" TargetMode="External"/><Relationship Id="rId18" Type="http://schemas.openxmlformats.org/officeDocument/2006/relationships/hyperlink" Target="http://gic7.mycdn.me/getImage?photoId=547405950456&amp;photoType=24" TargetMode="External"/><Relationship Id="rId26" Type="http://schemas.openxmlformats.org/officeDocument/2006/relationships/hyperlink" Target="http://img.bibo.kz/?6290183.jpg" TargetMode="External"/><Relationship Id="rId3" Type="http://schemas.openxmlformats.org/officeDocument/2006/relationships/hyperlink" Target="http://www.orthphoto.net/photo/200811/35912.jpg" TargetMode="External"/><Relationship Id="rId21" Type="http://schemas.openxmlformats.org/officeDocument/2006/relationships/hyperlink" Target="http://files.softicons.com/download/toolbar-icons/vista-arrow-icons-by-icons-land/png/256x256/Rotate360AntiClockwise2Red.png" TargetMode="External"/><Relationship Id="rId7" Type="http://schemas.openxmlformats.org/officeDocument/2006/relationships/hyperlink" Target="http://smartwebsite.ru/publ/znamenitye_proroki_i_verouchiteli/svjatoj_mefodij/36-1-0-3570" TargetMode="External"/><Relationship Id="rId12" Type="http://schemas.openxmlformats.org/officeDocument/2006/relationships/hyperlink" Target="http://avivudiya.com/n/56450" TargetMode="External"/><Relationship Id="rId17" Type="http://schemas.openxmlformats.org/officeDocument/2006/relationships/hyperlink" Target="http://img-fotki.yandex.ru/get/6313/32728872.e1/0_84ca8_b84a4864_XL" TargetMode="External"/><Relationship Id="rId25" Type="http://schemas.openxmlformats.org/officeDocument/2006/relationships/hyperlink" Target="http://s5.hostingkartinok.com/uploads/images/2013/06/257658555b117af98b635d39ad8d6c12.jpeg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&#1076;&#1088;&#1077;&#1074;&#1085;&#1080;&#1077;-&#1094;&#1080;&#1074;&#1080;&#1083;&#1080;&#1079;&#1072;&#1094;&#1080;&#1080;.&#1088;&#1092;/Slavs/scoropis.gif" TargetMode="External"/><Relationship Id="rId20" Type="http://schemas.openxmlformats.org/officeDocument/2006/relationships/hyperlink" Target="http://4.bp.blogspot.com/-GUNirTjlk50/TqVoR_BmXaI/AAAAAAAAAf0/ffueGIjdnXw/s1600/ba39d0be6251.jpg" TargetMode="External"/><Relationship Id="rId29" Type="http://schemas.openxmlformats.org/officeDocument/2006/relationships/hyperlink" Target="http://www.irklib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erie.piranho.de/pergament.gif" TargetMode="External"/><Relationship Id="rId11" Type="http://schemas.openxmlformats.org/officeDocument/2006/relationships/hyperlink" Target="http://iconexpo.ru/pics/1_764.jpg" TargetMode="External"/><Relationship Id="rId24" Type="http://schemas.openxmlformats.org/officeDocument/2006/relationships/hyperlink" Target="http://data12.proshkolu.ru/content/media/pic/std/5000000/4421000/4420655-e40d4dc862998a9d.jpg" TargetMode="External"/><Relationship Id="rId5" Type="http://schemas.openxmlformats.org/officeDocument/2006/relationships/hyperlink" Target="http://st.depositphotos.com/1003390/1206/v/450/dep_12069829-Birch-bark.jpg" TargetMode="External"/><Relationship Id="rId15" Type="http://schemas.openxmlformats.org/officeDocument/2006/relationships/hyperlink" Target="http://&#1076;&#1088;&#1077;&#1074;&#1085;&#1080;&#1077;-&#1094;&#1080;&#1074;&#1080;&#1083;&#1080;&#1079;&#1072;&#1094;&#1080;&#1080;.&#1088;&#1092;/Slavs/Cyrillic-character.html" TargetMode="External"/><Relationship Id="rId23" Type="http://schemas.openxmlformats.org/officeDocument/2006/relationships/hyperlink" Target="http://www.stihi.ru/pics/2010/12/18/7794.gif" TargetMode="External"/><Relationship Id="rId28" Type="http://schemas.openxmlformats.org/officeDocument/2006/relationships/hyperlink" Target="http://cs9874.vkontakte.ru/u1159889/-5/y_ac2843a8.jpg" TargetMode="External"/><Relationship Id="rId10" Type="http://schemas.openxmlformats.org/officeDocument/2006/relationships/hyperlink" Target="http://www.kmrz.ru/catimg/35/357393.jpg" TargetMode="External"/><Relationship Id="rId19" Type="http://schemas.openxmlformats.org/officeDocument/2006/relationships/hyperlink" Target="http://www.vsehpozdravil.ru/res/files/postcards/6036.jpg" TargetMode="External"/><Relationship Id="rId4" Type="http://schemas.openxmlformats.org/officeDocument/2006/relationships/hyperlink" Target="http://www.englishexercises.org/makeagame/my_documents/my_pictures/2010/nov/5A5_saints_Cyril_and_Methodius.jpg" TargetMode="External"/><Relationship Id="rId9" Type="http://schemas.openxmlformats.org/officeDocument/2006/relationships/hyperlink" Target="http://pro-serafim.ru/wp-content/uploads/2014/02/information_items_3496.jpg" TargetMode="External"/><Relationship Id="rId14" Type="http://schemas.openxmlformats.org/officeDocument/2006/relationships/hyperlink" Target="http://&#1076;&#1088;&#1077;&#1074;&#1085;&#1080;&#1077;-&#1094;&#1080;&#1074;&#1080;&#1083;&#1080;&#1079;&#1072;&#1094;&#1080;&#1080;.&#1088;&#1092;/Slavs/halfustav.gif" TargetMode="External"/><Relationship Id="rId22" Type="http://schemas.openxmlformats.org/officeDocument/2006/relationships/hyperlink" Target="http://freevectordownloadz.com/wp-content/uploads/2013/09/Letter-I-In-A-Red-Circle-Clip-Art.jpg" TargetMode="External"/><Relationship Id="rId27" Type="http://schemas.openxmlformats.org/officeDocument/2006/relationships/hyperlink" Target="http://subscribe.ru/group/slavyano-arijskaya-kultura/5639345/" TargetMode="External"/><Relationship Id="rId30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_a378a_c8d5bbe8_X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28333">
            <a:off x="0" y="3940093"/>
            <a:ext cx="5652120" cy="2917907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79512" y="188640"/>
            <a:ext cx="8712969" cy="6480721"/>
            <a:chOff x="179512" y="188640"/>
            <a:chExt cx="8712969" cy="6480721"/>
          </a:xfrm>
        </p:grpSpPr>
        <p:pic>
          <p:nvPicPr>
            <p:cNvPr id="5" name="Рисунок 4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1295636" y="-927484"/>
              <a:ext cx="6480721" cy="8712969"/>
            </a:xfrm>
            <a:prstGeom prst="rect">
              <a:avLst/>
            </a:prstGeom>
          </p:spPr>
        </p:pic>
        <p:grpSp>
          <p:nvGrpSpPr>
            <p:cNvPr id="2" name="Группа 12"/>
            <p:cNvGrpSpPr/>
            <p:nvPr/>
          </p:nvGrpSpPr>
          <p:grpSpPr>
            <a:xfrm>
              <a:off x="5364088" y="980728"/>
              <a:ext cx="3168352" cy="4536504"/>
              <a:chOff x="5580112" y="692696"/>
              <a:chExt cx="2393866" cy="3960440"/>
            </a:xfrm>
          </p:grpSpPr>
          <p:sp>
            <p:nvSpPr>
              <p:cNvPr id="11" name="Прямоугольник с двумя скругленными соседними углами 10"/>
              <p:cNvSpPr/>
              <p:nvPr/>
            </p:nvSpPr>
            <p:spPr>
              <a:xfrm>
                <a:off x="5652120" y="764704"/>
                <a:ext cx="2224166" cy="357277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9" name="Рисунок 8" descr="9020_html_cff9540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80112" y="692696"/>
                <a:ext cx="2393866" cy="3960440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1907704" y="692696"/>
              <a:ext cx="169912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24 МАЯ</a:t>
              </a:r>
              <a:endPara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anskay" pitchFamily="2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1520" y="2132856"/>
              <a:ext cx="5256584" cy="37856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ДЕНЬ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славянской письменности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и культуры</a:t>
              </a:r>
              <a:endParaRPr lang="ru-RU" sz="6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endParaRPr>
            </a:p>
          </p:txBody>
        </p:sp>
      </p:grpSp>
      <p:pic>
        <p:nvPicPr>
          <p:cNvPr id="12" name="Рисунок 11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20" y="6309320"/>
            <a:ext cx="548680" cy="548680"/>
          </a:xfrm>
          <a:prstGeom prst="ellipse">
            <a:avLst/>
          </a:prstGeom>
        </p:spPr>
      </p:pic>
      <p:pic>
        <p:nvPicPr>
          <p:cNvPr id="16" name="Рисунок 15" descr="47888_preview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49080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Nautilus Pompilius" pitchFamily="50" charset="-52"/>
              </a:rPr>
              <a:t>    </a:t>
            </a:r>
            <a:r>
              <a:rPr lang="ru-RU" dirty="0" smtClean="0">
                <a:latin typeface="Nautilus Pompilius" pitchFamily="50" charset="-52"/>
              </a:rPr>
              <a:t>С </a:t>
            </a:r>
            <a:r>
              <a:rPr lang="ru-RU" dirty="0" smtClean="0">
                <a:latin typeface="Nautilus Pompilius" pitchFamily="50" charset="-52"/>
              </a:rPr>
              <a:t>помощью брата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МЕФОДИЯ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КИРИЛЛ  </a:t>
            </a:r>
            <a:r>
              <a:rPr lang="ru-RU" dirty="0" smtClean="0">
                <a:latin typeface="Nautilus Pompilius" pitchFamily="50" charset="-52"/>
              </a:rPr>
              <a:t>за 6 месяцев составил славянскую азбуку (т</a:t>
            </a:r>
            <a:r>
              <a:rPr lang="ru-RU" dirty="0" smtClean="0">
                <a:latin typeface="Nautilus Pompilius" pitchFamily="50" charset="-52"/>
              </a:rPr>
              <a:t>. н</a:t>
            </a:r>
            <a:r>
              <a:rPr lang="ru-RU" dirty="0" smtClean="0">
                <a:latin typeface="Nautilus Pompilius" pitchFamily="50" charset="-52"/>
              </a:rPr>
              <a:t>. глаголицу</a:t>
            </a:r>
            <a:r>
              <a:rPr lang="ru-RU" dirty="0" smtClean="0">
                <a:latin typeface="Nautilus Pompilius" pitchFamily="50" charset="-52"/>
              </a:rPr>
              <a:t>) </a:t>
            </a:r>
            <a:r>
              <a:rPr lang="ru-RU" dirty="0" smtClean="0">
                <a:latin typeface="Nautilus Pompilius" pitchFamily="50" charset="-52"/>
              </a:rPr>
              <a:t>и перевел на славянский язык книги, без которых не могло совершаться Богослужение: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dirty="0" smtClean="0">
                <a:latin typeface="Nautilus Pompilius" pitchFamily="50" charset="-52"/>
              </a:rPr>
              <a:t>Евангелие Апракос,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dirty="0" smtClean="0">
                <a:latin typeface="Nautilus Pompilius" pitchFamily="50" charset="-52"/>
              </a:rPr>
              <a:t>Апостол,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dirty="0" smtClean="0">
                <a:latin typeface="Nautilus Pompilius" pitchFamily="50" charset="-52"/>
              </a:rPr>
              <a:t>Псалтирь и избранные </a:t>
            </a:r>
            <a:r>
              <a:rPr lang="ru-RU" dirty="0" smtClean="0">
                <a:latin typeface="Nautilus Pompilius" pitchFamily="50" charset="-52"/>
              </a:rPr>
              <a:t>службы.</a:t>
            </a:r>
            <a:endParaRPr lang="ru-RU" dirty="0" smtClean="0">
              <a:latin typeface="Nautilus Pompilius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268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«…пойду с радостью, если у них есть буквы для их языка… Учить без азбуки и без книг все </a:t>
            </a: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равно </a:t>
            </a: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что писать беседу на воде</a:t>
            </a: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».</a:t>
            </a:r>
            <a:endParaRPr lang="ru-RU" b="1" i="1" dirty="0" smtClean="0">
              <a:solidFill>
                <a:prstClr val="black"/>
              </a:solidFill>
              <a:latin typeface="Nautilus Pompilius" pitchFamily="50" charset="-52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Святой Кирилл</a:t>
            </a:r>
            <a:endParaRPr lang="ru-RU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9" name="Рисунок 8" descr="Глаголица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52"/>
          <a:stretch>
            <a:fillRect/>
          </a:stretch>
        </p:blipFill>
        <p:spPr>
          <a:xfrm>
            <a:off x="323528" y="836712"/>
            <a:ext cx="3744416" cy="3312368"/>
          </a:xfrm>
          <a:prstGeom prst="rect">
            <a:avLst/>
          </a:prstGeom>
        </p:spPr>
      </p:pic>
      <p:pic>
        <p:nvPicPr>
          <p:cNvPr id="11" name="Рисунок 10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052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«Если же кто из учителей ваших дерзновенно начнет соблазнять вас, порицая книги на языке вашем, да будет отлучен пока не исправится. Такие люди суть волки, а не овцы…»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Nautilus Pompilius" pitchFamily="50" charset="-52"/>
              </a:rPr>
              <a:t>Андриан  </a:t>
            </a:r>
            <a:r>
              <a:rPr lang="en-US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653136"/>
            <a:ext cx="813690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Nautilus Pompilius"/>
              </a:rPr>
              <a:t>     Папа </a:t>
            </a:r>
            <a:r>
              <a:rPr lang="ru-RU" sz="1900" dirty="0" smtClean="0">
                <a:latin typeface="Nautilus Pompilius"/>
              </a:rPr>
              <a:t>Адриан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900" i="1" dirty="0" smtClean="0">
                <a:latin typeface="Nautilus Pompilius"/>
                <a:cs typeface="Arial" pitchFamily="34" charset="0"/>
              </a:rPr>
              <a:t> </a:t>
            </a:r>
            <a:r>
              <a:rPr lang="ru-RU" sz="1900" dirty="0" smtClean="0">
                <a:latin typeface="Nautilus Pompilius"/>
              </a:rPr>
              <a:t>принял греческих миссионеров с большой торжественностью и </a:t>
            </a:r>
            <a:r>
              <a:rPr lang="ru-RU" sz="1900" dirty="0" smtClean="0">
                <a:latin typeface="Nautilus Pompilius"/>
              </a:rPr>
              <a:t>без </a:t>
            </a:r>
            <a:r>
              <a:rPr lang="ru-RU" sz="1900" dirty="0" smtClean="0">
                <a:latin typeface="Nautilus Pompilius"/>
              </a:rPr>
              <a:t>всяких колебаний поддержал все их начинания. </a:t>
            </a:r>
            <a:r>
              <a:rPr lang="ru-RU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/>
              </a:rPr>
              <a:t>В  868 г. </a:t>
            </a:r>
            <a:r>
              <a:rPr lang="ru-RU" sz="1900" dirty="0" smtClean="0">
                <a:latin typeface="Nautilus Pompilius"/>
              </a:rPr>
              <a:t>Папа Римский Андриан</a:t>
            </a:r>
            <a:r>
              <a:rPr lang="ru-RU" sz="1900" i="1" dirty="0" smtClean="0">
                <a:latin typeface="Nautilus Pompilius"/>
              </a:rPr>
              <a:t>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900" i="1" dirty="0" smtClean="0">
                <a:latin typeface="Nautilus Pompilius"/>
                <a:cs typeface="Arial" pitchFamily="34" charset="0"/>
              </a:rPr>
              <a:t> </a:t>
            </a:r>
            <a:r>
              <a:rPr lang="ru-RU" sz="1900" dirty="0" smtClean="0">
                <a:latin typeface="Nautilus Pompilius"/>
              </a:rPr>
              <a:t>освятил переведенные братьями богослужебные книги, благословив проведение литургии на славянском </a:t>
            </a:r>
            <a:r>
              <a:rPr lang="ru-RU" sz="1900" dirty="0" smtClean="0">
                <a:latin typeface="Nautilus Pompilius"/>
              </a:rPr>
              <a:t>языке.</a:t>
            </a:r>
            <a:endParaRPr lang="ru-RU" sz="1900" dirty="0">
              <a:latin typeface="Nautilus Pompilius"/>
            </a:endParaRPr>
          </a:p>
        </p:txBody>
      </p:sp>
      <p:pic>
        <p:nvPicPr>
          <p:cNvPr id="10" name="Рисунок 9" descr="218107442472860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7584" y="1052736"/>
            <a:ext cx="2376265" cy="280831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f990945b90e72e3503e89cf82d53477.png"/>
          <p:cNvPicPr>
            <a:picLocks noChangeAspect="1"/>
          </p:cNvPicPr>
          <p:nvPr/>
        </p:nvPicPr>
        <p:blipFill>
          <a:blip r:embed="rId4" cstate="email"/>
          <a:srcRect t="11117" b="11060"/>
          <a:stretch>
            <a:fillRect/>
          </a:stretch>
        </p:blipFill>
        <p:spPr>
          <a:xfrm>
            <a:off x="4499992" y="2708920"/>
            <a:ext cx="2590800" cy="1800200"/>
          </a:xfrm>
          <a:prstGeom prst="rect">
            <a:avLst/>
          </a:prstGeom>
        </p:spPr>
      </p:pic>
      <p:pic>
        <p:nvPicPr>
          <p:cNvPr id="12" name="Рисунок 11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188640"/>
            <a:ext cx="729398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14 февраля 869 в возрасте 42 лет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  умирает в Риме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2276872"/>
            <a:ext cx="4752528" cy="4104456"/>
            <a:chOff x="251520" y="2276872"/>
            <a:chExt cx="4752528" cy="4104456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51520" y="2276872"/>
              <a:ext cx="4752528" cy="410445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669370" y="2620940"/>
              <a:ext cx="415415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Nautilus Pompilius" pitchFamily="50" charset="-52"/>
                </a:rPr>
                <a:t>«Мы тянули с тобой, брат, одну борозду, как супруг волов, и </a:t>
              </a:r>
              <a:r>
                <a:rPr lang="ru-RU" sz="2400" dirty="0" smtClean="0">
                  <a:latin typeface="Nautilus Pompilius" pitchFamily="50" charset="-52"/>
                </a:rPr>
                <a:t>вот </a:t>
              </a:r>
              <a:r>
                <a:rPr lang="ru-RU" sz="2400" dirty="0" smtClean="0">
                  <a:latin typeface="Nautilus Pompilius" pitchFamily="50" charset="-52"/>
                </a:rPr>
                <a:t>я падаю на гряде, кончаю жизнь свою. Я знаю, ты очень любишь свой родной Олимп. Смотри же, не покидай даже ради него наше служение…» </a:t>
              </a:r>
              <a:endParaRPr lang="ru-RU" sz="2400" dirty="0">
                <a:latin typeface="Nautilus Pompilius" pitchFamily="50" charset="-52"/>
              </a:endParaRPr>
            </a:p>
          </p:txBody>
        </p:sp>
      </p:grpSp>
      <p:pic>
        <p:nvPicPr>
          <p:cNvPr id="8" name="Рисунок 7" descr="1_76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1484784"/>
            <a:ext cx="346982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4355976" y="1916832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Nautilus Pompilius" pitchFamily="50" charset="-52"/>
              </a:rPr>
              <a:t>«Я не молчал из страха и всегда бодрствовал </a:t>
            </a:r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 на </a:t>
            </a:r>
            <a:r>
              <a:rPr lang="ru-RU" sz="2000" dirty="0">
                <a:solidFill>
                  <a:prstClr val="black"/>
                </a:solidFill>
                <a:latin typeface="Nautilus Pompilius" pitchFamily="50" charset="-52"/>
              </a:rPr>
              <a:t>страже»</a:t>
            </a:r>
          </a:p>
        </p:txBody>
      </p:sp>
      <p:pic>
        <p:nvPicPr>
          <p:cNvPr id="6" name="Рисунок 5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8760" y="188640"/>
            <a:ext cx="7008650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После смерти брата МЕФОДИЙ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продолжает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 евангельскую проповедь среди славян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851920" y="2708920"/>
            <a:ext cx="5040560" cy="3672408"/>
            <a:chOff x="3923928" y="2924944"/>
            <a:chExt cx="5040560" cy="3672408"/>
          </a:xfrm>
        </p:grpSpPr>
        <p:pic>
          <p:nvPicPr>
            <p:cNvPr id="11" name="Рисунок 10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923928" y="2924944"/>
              <a:ext cx="5040560" cy="367240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211960" y="3212976"/>
              <a:ext cx="4572000" cy="30469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ru-RU" sz="2400" dirty="0" smtClean="0">
                  <a:latin typeface="Nautilus Pompilius" pitchFamily="50" charset="-52"/>
                </a:rPr>
                <a:t>Благодаря деятельности  святого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latin typeface="Nautilus Pompilius" pitchFamily="50" charset="-52"/>
                </a:rPr>
                <a:t> </a:t>
              </a:r>
              <a:r>
                <a:rPr lang="ru-RU" sz="2400" dirty="0" smtClean="0">
                  <a:latin typeface="Nautilus Pompilius" pitchFamily="50" charset="-52"/>
                </a:rPr>
                <a:t>и чехи, и поляки вступили в военный союз с Моравией, противостоящей влиянию немцев</a:t>
              </a:r>
              <a:r>
                <a:rPr lang="ru-RU" sz="2400" dirty="0" smtClean="0">
                  <a:latin typeface="Nautilus Pompilius" pitchFamily="50" charset="-52"/>
                </a:rPr>
                <a:t>.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</a:t>
              </a:r>
              <a:r>
                <a:rPr lang="ru-RU" sz="2400" dirty="0" smtClean="0">
                  <a:latin typeface="Nautilus Pompilius" pitchFamily="50" charset="-52"/>
                </a:rPr>
                <a:t> </a:t>
              </a:r>
              <a:r>
                <a:rPr lang="ru-RU" sz="2400" dirty="0" smtClean="0">
                  <a:latin typeface="Nautilus Pompilius" pitchFamily="50" charset="-52"/>
                </a:rPr>
                <a:t>предсказал день своей смерти и скончался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6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апреля 885 г. </a:t>
              </a:r>
            </a:p>
          </p:txBody>
        </p:sp>
      </p:grpSp>
      <p:pic>
        <p:nvPicPr>
          <p:cNvPr id="10" name="Рисунок 9" descr="user450231_pic138821_137582281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11560" y="2060848"/>
            <a:ext cx="2754546" cy="4032448"/>
          </a:xfrm>
          <a:prstGeom prst="roundRect">
            <a:avLst>
              <a:gd name="adj" fmla="val 584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rgament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65" y="1532985"/>
            <a:ext cx="5364088" cy="4248472"/>
          </a:xfrm>
          <a:prstGeom prst="rect">
            <a:avLst/>
          </a:prstGeom>
        </p:spPr>
      </p:pic>
      <p:pic>
        <p:nvPicPr>
          <p:cNvPr id="5" name="Рисунок 4" descr="47888_preview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762" y="1949061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В Русской Православной Церкви  память святых равноапостольных просветителей славян </a:t>
            </a:r>
            <a:r>
              <a:rPr lang="ru-RU" b="1" dirty="0" smtClean="0">
                <a:latin typeface="Nautilus Pompilius" pitchFamily="50" charset="-52"/>
              </a:rPr>
              <a:t>чествуется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с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XI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века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.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Память каждого из св. братьев отмечается в дни их кончины: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Святой  равноапостольный  КИРИЛЛ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14 февраля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27 февраля </a:t>
            </a:r>
            <a:r>
              <a:rPr lang="ru-RU" dirty="0" smtClean="0">
                <a:latin typeface="Nautilus Pompilius" pitchFamily="50" charset="-52"/>
              </a:rPr>
              <a:t>(по нов. ст.).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Святой  равноапостольный  МЕФОДИЙ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6 апреля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19 апреля</a:t>
            </a:r>
            <a:r>
              <a:rPr lang="ru-RU" dirty="0" smtClean="0">
                <a:latin typeface="Nautilus Pompilius" pitchFamily="50" charset="-52"/>
              </a:rPr>
              <a:t> (по нов. ст.)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 </a:t>
            </a:r>
            <a:r>
              <a:rPr lang="ru-RU" b="1" dirty="0" smtClean="0">
                <a:latin typeface="Nautilus Pompilius" pitchFamily="50" charset="-52"/>
              </a:rPr>
              <a:t>Общая церковная память </a:t>
            </a:r>
            <a:r>
              <a:rPr lang="ru-RU" dirty="0" smtClean="0">
                <a:latin typeface="Nautilus Pompilius" pitchFamily="50" charset="-52"/>
              </a:rPr>
              <a:t>отмечается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11 мая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24 мая </a:t>
            </a:r>
            <a:r>
              <a:rPr lang="ru-RU" dirty="0" smtClean="0">
                <a:latin typeface="Nautilus Pompilius" pitchFamily="50" charset="-52"/>
              </a:rPr>
              <a:t>(по нов. ст.)</a:t>
            </a:r>
            <a:endParaRPr lang="ru-RU" dirty="0">
              <a:latin typeface="Nautilus Pompilius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397" y="116632"/>
            <a:ext cx="792088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 и МЕФОДИЙ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причислены к лику святых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979548"/>
            <a:ext cx="661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latin typeface="Nautilus Pompilius" pitchFamily="50" charset="-52"/>
                <a:hlinkClick r:id="rId4"/>
              </a:rPr>
              <a:t>СКАЗАНИЕ О КИРИЛЛЕ И МЕФОДИИ</a:t>
            </a:r>
            <a:r>
              <a:rPr lang="ru-RU" sz="2400" dirty="0" smtClean="0">
                <a:latin typeface="Nautilus Pompilius" pitchFamily="50" charset="-52"/>
              </a:rPr>
              <a:t>  </a:t>
            </a:r>
          </a:p>
        </p:txBody>
      </p:sp>
      <p:pic>
        <p:nvPicPr>
          <p:cNvPr id="9" name="Рисунок 8" descr="1194178406149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36096" y="1316961"/>
            <a:ext cx="346898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194282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Содержимое 6"/>
          <p:cNvSpPr>
            <a:spLocks noGrp="1"/>
          </p:cNvSpPr>
          <p:nvPr>
            <p:ph sz="half" idx="4294967295"/>
          </p:nvPr>
        </p:nvSpPr>
        <p:spPr>
          <a:xfrm>
            <a:off x="1331640" y="2624386"/>
            <a:ext cx="1412404" cy="395128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6516216" y="2592845"/>
            <a:ext cx="1331640" cy="395128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Дд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Кк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Лл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</a:t>
            </a:r>
          </a:p>
        </p:txBody>
      </p:sp>
      <p:pic>
        <p:nvPicPr>
          <p:cNvPr id="7" name="Рисунок 6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584" y="190381"/>
            <a:ext cx="82089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ИСТОКИ РУССКОЙ ПИСЬМЕННОСТИ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044879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греческие буквы:</a:t>
            </a:r>
            <a:endParaRPr lang="ru-RU" sz="2000" dirty="0">
              <a:latin typeface="Nautilus Pompilius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2044879"/>
            <a:ext cx="2574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 славянские буквы:  </a:t>
            </a:r>
            <a:endParaRPr lang="ru-RU" sz="2000" dirty="0"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400" y="1324799"/>
            <a:ext cx="3600400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Nautilus Pompilius" pitchFamily="50" charset="-52"/>
              </a:rPr>
              <a:t>АЛФАВИТ:  АЛЬФА + ВИТА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4656" y="1324799"/>
            <a:ext cx="3600400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Nautilus Pompilius" pitchFamily="50" charset="-52"/>
              </a:rPr>
              <a:t>АЗБУКА:    АЗ + БУКИ</a:t>
            </a:r>
          </a:p>
        </p:txBody>
      </p:sp>
      <p:pic>
        <p:nvPicPr>
          <p:cNvPr id="17" name="Рисунок 16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84" y="116632"/>
            <a:ext cx="82089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Славянские азбуки: </a:t>
            </a:r>
            <a:b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</a:b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КИРИЛЛИЦА и ГЛАГОЛИЦА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628800"/>
            <a:ext cx="37444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ГЛАГОЛИЦА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628800"/>
            <a:ext cx="3744416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КИРИЛЛИЦА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708920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КИРИЛЛ и МЕФОДИЙ </a:t>
            </a:r>
            <a:r>
              <a:rPr lang="ru-RU" sz="2400" dirty="0" smtClean="0">
                <a:latin typeface="Nautilus Pompilius" pitchFamily="50" charset="-52"/>
              </a:rPr>
              <a:t>«переложили»  звуки славянского языка на пергамент с помощью той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ГЛАГОЛИЦЫ.</a:t>
            </a: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  <a:p>
            <a:pPr algn="ctr">
              <a:buFont typeface="Arial" charset="0"/>
              <a:buNone/>
            </a:pPr>
            <a:r>
              <a:rPr lang="ru-RU" sz="2400" i="1" dirty="0" smtClean="0">
                <a:latin typeface="Nautilus Pompilius" pitchFamily="50" charset="-52"/>
              </a:rPr>
              <a:t>Начертания букв не </a:t>
            </a:r>
            <a:r>
              <a:rPr lang="ru-RU" sz="2400" dirty="0" smtClean="0">
                <a:latin typeface="Nautilus Pompilius" pitchFamily="50" charset="-52"/>
              </a:rPr>
              <a:t>сохранились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5445224"/>
            <a:ext cx="3744416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РУССКИЙ АЛФАВИТ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373216"/>
            <a:ext cx="403244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Церковно-славянский АЛФАВИТ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2636912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893 г. </a:t>
            </a:r>
            <a:r>
              <a:rPr lang="ru-RU" sz="2400" dirty="0" smtClean="0">
                <a:latin typeface="Nautilus Pompilius" pitchFamily="50" charset="-52"/>
              </a:rPr>
              <a:t>появилась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КИРИЛЛИЦА</a:t>
            </a:r>
            <a:r>
              <a:rPr lang="ru-RU" sz="2400" dirty="0" smtClean="0">
                <a:solidFill>
                  <a:srgbClr val="C00000"/>
                </a:solidFill>
                <a:latin typeface="Nautilus Pompilius" pitchFamily="50" charset="-52"/>
              </a:rPr>
              <a:t>, </a:t>
            </a:r>
          </a:p>
          <a:p>
            <a:pPr algn="ctr"/>
            <a:r>
              <a:rPr lang="ru-RU" sz="2400" dirty="0" smtClean="0">
                <a:latin typeface="Nautilus Pompilius" pitchFamily="50" charset="-52"/>
              </a:rPr>
              <a:t>которая со временем вытеснила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ГЛАГОЛИЦУ</a:t>
            </a:r>
            <a:r>
              <a:rPr lang="ru-RU" sz="2400" dirty="0" smtClean="0">
                <a:latin typeface="Nautilus Pompilius" pitchFamily="50" charset="-52"/>
              </a:rPr>
              <a:t> </a:t>
            </a:r>
          </a:p>
          <a:p>
            <a:pPr algn="ctr"/>
            <a:r>
              <a:rPr lang="ru-RU" sz="2400" dirty="0" smtClean="0">
                <a:latin typeface="Nautilus Pompilius" pitchFamily="50" charset="-52"/>
              </a:rPr>
              <a:t>во всех славянских странах</a:t>
            </a:r>
            <a:endParaRPr lang="ru-RU" sz="2400" dirty="0">
              <a:latin typeface="Nautilus Pompilius" pitchFamily="50" charset="-52"/>
            </a:endParaRPr>
          </a:p>
        </p:txBody>
      </p:sp>
      <p:pic>
        <p:nvPicPr>
          <p:cNvPr id="18" name="Рисунок 17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4.jpg"/>
          <p:cNvPicPr>
            <a:picLocks noChangeAspect="1"/>
          </p:cNvPicPr>
          <p:nvPr/>
        </p:nvPicPr>
        <p:blipFill>
          <a:blip r:embed="rId2" cstate="email"/>
          <a:srcRect l="17760"/>
          <a:stretch>
            <a:fillRect/>
          </a:stretch>
        </p:blipFill>
        <p:spPr>
          <a:xfrm>
            <a:off x="4572001" y="0"/>
            <a:ext cx="4572000" cy="6858000"/>
          </a:xfrm>
          <a:prstGeom prst="rect">
            <a:avLst/>
          </a:prstGeom>
        </p:spPr>
      </p:pic>
      <p:pic>
        <p:nvPicPr>
          <p:cNvPr id="3" name="Рисунок 2" descr="image014.jpg"/>
          <p:cNvPicPr>
            <a:picLocks noChangeAspect="1"/>
          </p:cNvPicPr>
          <p:nvPr/>
        </p:nvPicPr>
        <p:blipFill>
          <a:blip r:embed="rId3" cstate="email"/>
          <a:srcRect l="15586" t="1024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Рисунок 3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5" name="Рисунок 4" descr="47888_preview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11397" y="260648"/>
            <a:ext cx="621195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КИРИЛЛИЧЕСКОЕ ПИСЬМО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6275" y="2183376"/>
            <a:ext cx="4374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Nautilus Pompilius" pitchFamily="50" charset="-52"/>
              </a:rPr>
              <a:t>Образцом для написания букв кириллицы послужили знаки греческого уставного </a:t>
            </a:r>
            <a:r>
              <a:rPr lang="ru-RU" sz="2400" dirty="0" smtClean="0">
                <a:latin typeface="Nautilus Pompilius" pitchFamily="50" charset="-52"/>
              </a:rPr>
              <a:t>алфавита.</a:t>
            </a:r>
            <a:endParaRPr lang="ru-RU" sz="2400" dirty="0">
              <a:latin typeface="Nautilus Pompilius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05139" y="4149080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УСТАВ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  <a:sym typeface="Symbol"/>
              </a:rPr>
              <a:t>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это такое письмо, когда буквы пишутся прямо на одинаковом расстоянии друг от друга, без наклона 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  <a:sym typeface="Symbol"/>
              </a:rPr>
              <a:t>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они как бы  «уставлены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».</a:t>
            </a:r>
            <a:endParaRPr lang="ru-RU" sz="24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5122" name="Picture 2" descr="Черноризец Храбр. Сказание о письменах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836712"/>
            <a:ext cx="4032448" cy="58326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68144" y="1340768"/>
            <a:ext cx="17716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УСТАВ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260648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latin typeface="Nautilus Pompilius" pitchFamily="50" charset="-52"/>
              </a:rPr>
              <a:t>Древнейшая книга на Руси, написанная кириллицей, </a:t>
            </a:r>
            <a:r>
              <a:rPr lang="ru-RU" sz="2400" dirty="0" smtClean="0">
                <a:latin typeface="Nautilus Pompilius" pitchFamily="50" charset="-52"/>
                <a:sym typeface="Symbol"/>
              </a:rPr>
              <a:t></a:t>
            </a:r>
            <a:r>
              <a:rPr lang="ru-RU" sz="2400" dirty="0" smtClean="0">
                <a:latin typeface="Nautilus Pompilius" pitchFamily="50" charset="-52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Остромирово Евангелие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sym typeface="Symbol"/>
              </a:rPr>
              <a:t>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1057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года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.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pic>
        <p:nvPicPr>
          <p:cNvPr id="10" name="Рисунок 9" descr="2480999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260648"/>
            <a:ext cx="4499992" cy="3147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2" name="Рисунок 11" descr="35739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2204864"/>
            <a:ext cx="250242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241748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87824" y="3573016"/>
            <a:ext cx="2313431" cy="304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0_9d804_1f858c54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4077072"/>
            <a:ext cx="3109234" cy="197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5157192"/>
              <a:ext cx="9144000" cy="17008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24 мая  день славянской письменности  и культуры</a:t>
              </a:r>
            </a:p>
            <a:p>
              <a:pPr algn="ctr"/>
              <a:endParaRPr lang="ru-RU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7" name="Рисунок 6" descr="4420655-e40d4dc862998a9d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5157192"/>
            </a:xfrm>
            <a:prstGeom prst="rect">
              <a:avLst/>
            </a:prstGeom>
          </p:spPr>
        </p:pic>
      </p:grpSp>
      <p:pic>
        <p:nvPicPr>
          <p:cNvPr id="9" name="Рисунок 8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0" name="Рисунок 9" descr="47888_preview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88024" y="1628800"/>
            <a:ext cx="3942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Nautilus Pompilius" pitchFamily="50" charset="-52"/>
              </a:rPr>
              <a:t>С середины XIV столетия получил распространение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полуустав</a:t>
            </a:r>
            <a:r>
              <a:rPr lang="ru-RU" sz="2400" dirty="0" smtClean="0">
                <a:latin typeface="Nautilus Pompilius" pitchFamily="50" charset="-52"/>
              </a:rPr>
              <a:t>, который был менее красив, чем </a:t>
            </a:r>
            <a:r>
              <a:rPr lang="ru-RU" sz="2400" dirty="0" smtClean="0">
                <a:latin typeface="Nautilus Pompilius" pitchFamily="50" charset="-52"/>
              </a:rPr>
              <a:t>устав, </a:t>
            </a:r>
            <a:r>
              <a:rPr lang="ru-RU" sz="2400" dirty="0" smtClean="0">
                <a:latin typeface="Nautilus Pompilius" pitchFamily="50" charset="-52"/>
              </a:rPr>
              <a:t>зато позволял писать быстрее.</a:t>
            </a:r>
            <a:endParaRPr lang="ru-RU" sz="2400" dirty="0">
              <a:latin typeface="Nautilus Pompilius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851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    Появился 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наклон в буквах, их </a:t>
            </a:r>
            <a:r>
              <a:rPr lang="ru-RU" sz="2400" dirty="0" err="1" smtClean="0">
                <a:solidFill>
                  <a:prstClr val="black"/>
                </a:solidFill>
                <a:latin typeface="Nautilus Pompilius" pitchFamily="50" charset="-52"/>
              </a:rPr>
              <a:t>геометричность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 не так заметна; перестало выдерживаться соотношение толстых и тонких линий; текст уже делился на 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слова.</a:t>
            </a:r>
            <a:endParaRPr lang="ru-RU" sz="24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11" name="Рисунок 10" descr="halfustav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08720"/>
            <a:ext cx="3530597" cy="41536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99792" y="260648"/>
            <a:ext cx="367921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ПОЛУУСТАВ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9175" y="1030089"/>
            <a:ext cx="329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latin typeface="Nautilus Pompilius" pitchFamily="50" charset="-52"/>
              </a:rPr>
              <a:t>В XV веке полуустав уступает место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СКОРОПИСИ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.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2514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     </a:t>
            </a:r>
            <a:r>
              <a:rPr lang="ru-RU" sz="2100" dirty="0" smtClean="0">
                <a:solidFill>
                  <a:prstClr val="black"/>
                </a:solidFill>
                <a:latin typeface="Nautilus Pompilius" pitchFamily="50" charset="-52"/>
              </a:rPr>
              <a:t>Рукописи, </a:t>
            </a:r>
            <a:r>
              <a:rPr lang="ru-RU" sz="2100" dirty="0" smtClean="0">
                <a:solidFill>
                  <a:prstClr val="black"/>
                </a:solidFill>
                <a:latin typeface="Nautilus Pompilius" pitchFamily="50" charset="-52"/>
              </a:rPr>
              <a:t>написанные «скорым обычаем», отличает связное написание соседних букв, размашистость письма. В скорописи каждая буква имела множество вариантов написания. </a:t>
            </a:r>
            <a:endParaRPr lang="ru-RU" sz="2100" dirty="0" smtClean="0">
              <a:solidFill>
                <a:prstClr val="black"/>
              </a:solidFill>
              <a:latin typeface="Nautilus Pompilius" pitchFamily="50" charset="-5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>
                <a:solidFill>
                  <a:prstClr val="black"/>
                </a:solidFill>
                <a:latin typeface="Nautilus Pompilius" pitchFamily="50" charset="-52"/>
              </a:rPr>
              <a:t> </a:t>
            </a:r>
            <a:r>
              <a:rPr lang="ru-RU" sz="2100" dirty="0" smtClean="0">
                <a:solidFill>
                  <a:prstClr val="black"/>
                </a:solidFill>
                <a:latin typeface="Nautilus Pompilius" pitchFamily="50" charset="-52"/>
              </a:rPr>
              <a:t>    </a:t>
            </a:r>
            <a:r>
              <a:rPr lang="ru-RU" sz="2100" dirty="0" smtClean="0">
                <a:solidFill>
                  <a:prstClr val="black"/>
                </a:solidFill>
                <a:latin typeface="Nautilus Pompilius" pitchFamily="50" charset="-52"/>
              </a:rPr>
              <a:t>С </a:t>
            </a:r>
            <a:r>
              <a:rPr lang="ru-RU" sz="2100" dirty="0" smtClean="0">
                <a:solidFill>
                  <a:prstClr val="black"/>
                </a:solidFill>
                <a:latin typeface="Nautilus Pompilius" pitchFamily="50" charset="-52"/>
              </a:rPr>
              <a:t>развитием скорости появляются признаки индивидуального </a:t>
            </a:r>
            <a:r>
              <a:rPr lang="ru-RU" sz="2100" dirty="0" smtClean="0">
                <a:solidFill>
                  <a:prstClr val="black"/>
                </a:solidFill>
                <a:latin typeface="Nautilus Pompilius" pitchFamily="50" charset="-52"/>
              </a:rPr>
              <a:t>почерка.</a:t>
            </a:r>
            <a:endParaRPr lang="ru-RU" sz="21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10" name="Рисунок 9" descr="skoropys_text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268760"/>
            <a:ext cx="5256584" cy="30963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99792" y="260648"/>
            <a:ext cx="344357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СКОРОПИСЬ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Кириллица. Скоропись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0210" y="2296269"/>
            <a:ext cx="1714500" cy="2428875"/>
          </a:xfrm>
          <a:prstGeom prst="rect">
            <a:avLst/>
          </a:prstGeom>
          <a:noFill/>
        </p:spPr>
      </p:pic>
      <p:pic>
        <p:nvPicPr>
          <p:cNvPr id="13" name="Рисунок 12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06576" y="548680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Геометриа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славенски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землемерие» </a:t>
            </a:r>
            <a:r>
              <a:rPr lang="ru-RU" sz="2400" dirty="0" smtClean="0">
                <a:latin typeface="Nautilus Pompilius" pitchFamily="50" charset="-52"/>
                <a:sym typeface="Symbol"/>
              </a:rPr>
              <a:t></a:t>
            </a:r>
            <a:r>
              <a:rPr lang="ru-RU" sz="2400" dirty="0" smtClean="0">
                <a:latin typeface="Nautilus Pompilius" pitchFamily="50" charset="-52"/>
              </a:rPr>
              <a:t> </a:t>
            </a:r>
            <a:r>
              <a:rPr lang="ru-RU" sz="2400" dirty="0" smtClean="0">
                <a:latin typeface="Nautilus Pompilius" pitchFamily="50" charset="-52"/>
              </a:rPr>
              <a:t>первая книга, набранная гражданским </a:t>
            </a:r>
            <a:r>
              <a:rPr lang="ru-RU" sz="2400" dirty="0" smtClean="0">
                <a:latin typeface="Nautilus Pompilius" pitchFamily="50" charset="-52"/>
              </a:rPr>
              <a:t>шрифтом.</a:t>
            </a:r>
            <a:r>
              <a:rPr lang="ru-RU" sz="2400" dirty="0" smtClean="0">
                <a:latin typeface="Nautilus Pompilius" pitchFamily="50" charset="-52"/>
              </a:rPr>
              <a:t> 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564904"/>
            <a:ext cx="58326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    Во </a:t>
            </a:r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времена Петра Великого были внесены изменения в начертания некоторых букв, а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11 букв </a:t>
            </a:r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были исключены из алфавита. </a:t>
            </a:r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Новый </a:t>
            </a:r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алфавит стал беднее по содержанию, но проще и более приспособлен к печатанию различных гражданских деловых бумаг. </a:t>
            </a:r>
            <a:endParaRPr lang="ru-RU" sz="2000" dirty="0" smtClean="0">
              <a:solidFill>
                <a:prstClr val="black"/>
              </a:solidFill>
              <a:latin typeface="Nautilus Pompilius" pitchFamily="50" charset="-5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Он так и получил  название «гражданский».</a:t>
            </a:r>
            <a:endParaRPr lang="ru-RU" sz="2000" dirty="0" smtClean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11" name="Рисунок 10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3" name="Рисунок 12" descr="y_ac2843a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9512" y="548680"/>
            <a:ext cx="1633141" cy="194421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79512" y="4944457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Nautilus Pompilius" pitchFamily="50" charset="-52"/>
              </a:rPr>
              <a:t>   «</a:t>
            </a:r>
            <a:r>
              <a:rPr lang="ru-RU" sz="2000" dirty="0" smtClean="0">
                <a:latin typeface="Nautilus Pompilius" pitchFamily="50" charset="-52"/>
              </a:rPr>
              <a:t>При Петре Великом, — шутливо писал М. Ломоносов, — не одни бояре и боярыни, но и буквы сбросили с себя широкие шубы (он имел в виду славянский старый шрифт) и нарядились в летние одежды». Под летними одеждами учёный подразумевал новую гражданскую азбуку.</a:t>
            </a:r>
          </a:p>
        </p:txBody>
      </p:sp>
      <p:pic>
        <p:nvPicPr>
          <p:cNvPr id="15" name="Рисунок 14" descr="Geometria_Slavenski_Zemlemeri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13967" y="260648"/>
            <a:ext cx="2978513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573016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Nautilus Pompilius" pitchFamily="50" charset="-52"/>
              </a:rPr>
              <a:t>закрепил в алфавите букву </a:t>
            </a:r>
            <a:r>
              <a:rPr lang="ru-RU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Э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,</a:t>
            </a:r>
            <a:r>
              <a:rPr lang="ru-RU" sz="2200" dirty="0" smtClean="0">
                <a:latin typeface="Nautilus Pompilius" pitchFamily="50" charset="-52"/>
              </a:rPr>
              <a:t> которая употреблялась на практике,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Nautilus Pompilius" pitchFamily="50" charset="-52"/>
              </a:rPr>
              <a:t>изъял дублетные буквы, т.е. там, где для обозначения одного звука были две буквы, оставил одну: из «зело» и «земля», обозначавших звук [</a:t>
            </a:r>
            <a:r>
              <a:rPr lang="ru-RU" sz="2200" dirty="0" err="1" smtClean="0">
                <a:latin typeface="Nautilus Pompilius" pitchFamily="50" charset="-52"/>
              </a:rPr>
              <a:t>з</a:t>
            </a:r>
            <a:r>
              <a:rPr lang="ru-RU" sz="2200" dirty="0" smtClean="0">
                <a:latin typeface="Nautilus Pompilius" pitchFamily="50" charset="-52"/>
              </a:rPr>
              <a:t>], оставил знак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З</a:t>
            </a:r>
            <a:r>
              <a:rPr lang="ru-RU" sz="2200" dirty="0" smtClean="0">
                <a:latin typeface="Nautilus Pompilius" pitchFamily="50" charset="-52"/>
              </a:rPr>
              <a:t> «земля», 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Nautilus Pompilius" pitchFamily="50" charset="-52"/>
              </a:rPr>
              <a:t>из о «</a:t>
            </a:r>
            <a:r>
              <a:rPr lang="ru-RU" sz="2200" dirty="0" err="1" smtClean="0">
                <a:latin typeface="Nautilus Pompilius" pitchFamily="50" charset="-52"/>
              </a:rPr>
              <a:t>онъ</a:t>
            </a:r>
            <a:r>
              <a:rPr lang="ru-RU" sz="2200" dirty="0" smtClean="0">
                <a:latin typeface="Nautilus Pompilius" pitchFamily="50" charset="-52"/>
              </a:rPr>
              <a:t>» и «</a:t>
            </a:r>
            <a:r>
              <a:rPr lang="ru-RU" sz="2200" dirty="0" err="1" smtClean="0">
                <a:latin typeface="Nautilus Pompilius" pitchFamily="50" charset="-52"/>
              </a:rPr>
              <a:t>отъ</a:t>
            </a:r>
            <a:r>
              <a:rPr lang="ru-RU" sz="2200" dirty="0" smtClean="0">
                <a:latin typeface="Nautilus Pompilius" pitchFamily="50" charset="-52"/>
              </a:rPr>
              <a:t>» («омега») остался знак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О </a:t>
            </a:r>
            <a:r>
              <a:rPr lang="ru-RU" sz="2200" dirty="0" smtClean="0">
                <a:latin typeface="Nautilus Pompilius" pitchFamily="50" charset="-52"/>
              </a:rPr>
              <a:t>«</a:t>
            </a:r>
            <a:r>
              <a:rPr lang="ru-RU" sz="2200" dirty="0" err="1" smtClean="0">
                <a:latin typeface="Nautilus Pompilius" pitchFamily="50" charset="-52"/>
              </a:rPr>
              <a:t>онъ</a:t>
            </a:r>
            <a:r>
              <a:rPr lang="ru-RU" sz="2200" dirty="0" smtClean="0">
                <a:latin typeface="Nautilus Pompilius" pitchFamily="50" charset="-52"/>
              </a:rPr>
              <a:t>», 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Nautilus Pompilius" pitchFamily="50" charset="-52"/>
              </a:rPr>
              <a:t>из букв «фита» и </a:t>
            </a:r>
            <a:r>
              <a:rPr lang="ru-RU" sz="2200" dirty="0" smtClean="0">
                <a:latin typeface="Nautilus Pompilius" pitchFamily="50" charset="-52"/>
              </a:rPr>
              <a:t>«</a:t>
            </a:r>
            <a:r>
              <a:rPr lang="ru-RU" sz="2200" dirty="0" smtClean="0">
                <a:latin typeface="Nautilus Pompilius" pitchFamily="50" charset="-52"/>
              </a:rPr>
              <a:t>ферт» для обозначения [ф] остался 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Ф </a:t>
            </a:r>
            <a:r>
              <a:rPr lang="ru-RU" sz="2200" dirty="0">
                <a:latin typeface="Nautilus Pompilius" pitchFamily="50" charset="-52"/>
              </a:rPr>
              <a:t>«</a:t>
            </a:r>
            <a:r>
              <a:rPr lang="ru-RU" sz="2200" dirty="0" smtClean="0">
                <a:latin typeface="Nautilus Pompilius" pitchFamily="50" charset="-52"/>
              </a:rPr>
              <a:t>ферт</a:t>
            </a:r>
            <a:r>
              <a:rPr lang="ru-RU" sz="2200" dirty="0" smtClean="0">
                <a:latin typeface="Nautilus Pompilius" pitchFamily="50" charset="-52"/>
              </a:rPr>
              <a:t>».</a:t>
            </a:r>
            <a:endParaRPr lang="ru-RU" sz="2200" dirty="0" smtClean="0">
              <a:latin typeface="Nautilus Pompilius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60648"/>
            <a:ext cx="563487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ПЕТРОВСКАЯ РЕФОРМА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3917" y="2771031"/>
            <a:ext cx="125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ПЕТР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I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: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pic>
        <p:nvPicPr>
          <p:cNvPr id="6" name="Рисунок 5" descr="y_ac2843a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476672"/>
            <a:ext cx="1693628" cy="201622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3223" t="2751" r="1806"/>
          <a:stretch>
            <a:fillRect/>
          </a:stretch>
        </p:blipFill>
        <p:spPr>
          <a:xfrm>
            <a:off x="3392994" y="908720"/>
            <a:ext cx="3240360" cy="2569941"/>
          </a:xfrm>
          <a:prstGeom prst="rect">
            <a:avLst/>
          </a:prstGeom>
        </p:spPr>
      </p:pic>
      <p:pic>
        <p:nvPicPr>
          <p:cNvPr id="8" name="Рисунок 7" descr="47888_preview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5229313" y="296119"/>
            <a:ext cx="3869950" cy="6192688"/>
            <a:chOff x="5076056" y="404664"/>
            <a:chExt cx="3869950" cy="6192688"/>
          </a:xfrm>
        </p:grpSpPr>
        <p:pic>
          <p:nvPicPr>
            <p:cNvPr id="7" name="Рисунок 6" descr="257658555b117af98b635d39ad8d6c12.jpe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076056" y="404664"/>
              <a:ext cx="3869950" cy="61926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6084168" y="5373216"/>
              <a:ext cx="864096" cy="86409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732240" y="5445224"/>
              <a:ext cx="864096" cy="86409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y_ac2843a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15616" y="260648"/>
            <a:ext cx="1209734" cy="144016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1916832"/>
            <a:ext cx="4680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1708 г. </a:t>
            </a:r>
            <a:r>
              <a:rPr lang="ru-RU" sz="2000" dirty="0" smtClean="0">
                <a:latin typeface="Nautilus Pompilius" pitchFamily="50" charset="-52"/>
              </a:rPr>
              <a:t>были устранены буквы «</a:t>
            </a:r>
            <a:r>
              <a:rPr lang="ru-RU" sz="2000" dirty="0" err="1" smtClean="0">
                <a:latin typeface="Nautilus Pompilius" pitchFamily="50" charset="-52"/>
              </a:rPr>
              <a:t>кси</a:t>
            </a:r>
            <a:r>
              <a:rPr lang="ru-RU" sz="2000" dirty="0" smtClean="0">
                <a:latin typeface="Nautilus Pompilius" pitchFamily="50" charset="-52"/>
              </a:rPr>
              <a:t>» и «пси», имевшие фонетическое значение [кс] и [</a:t>
            </a:r>
            <a:r>
              <a:rPr lang="ru-RU" sz="2000" dirty="0" err="1" smtClean="0">
                <a:latin typeface="Nautilus Pompilius" pitchFamily="50" charset="-52"/>
              </a:rPr>
              <a:t>пс</a:t>
            </a:r>
            <a:r>
              <a:rPr lang="ru-RU" sz="2000" dirty="0" smtClean="0">
                <a:latin typeface="Nautilus Pompilius" pitchFamily="50" charset="-52"/>
              </a:rPr>
              <a:t>] соответственно и весьма редко употребляемые в словах греческого происхождения (</a:t>
            </a:r>
            <a:r>
              <a:rPr lang="ru-RU" sz="2000" dirty="0" err="1" smtClean="0">
                <a:latin typeface="Nautilus Pompilius" pitchFamily="50" charset="-52"/>
              </a:rPr>
              <a:t>ения</a:t>
            </a:r>
            <a:r>
              <a:rPr lang="ru-RU" sz="2000" dirty="0" smtClean="0">
                <a:latin typeface="Nautilus Pompilius" pitchFamily="50" charset="-52"/>
              </a:rPr>
              <a:t> – Ксения, алом – псалом),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Nautilus Pompilius" pitchFamily="50" charset="-52"/>
              </a:rPr>
              <a:t>также исчезла буква «ижица», обозначавшая [и] в некоторых заимствованных словах; 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Nautilus Pompilius" pitchFamily="50" charset="-52"/>
              </a:rPr>
              <a:t>однако в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1710 году </a:t>
            </a:r>
            <a:r>
              <a:rPr lang="ru-RU" sz="2000" dirty="0" smtClean="0">
                <a:latin typeface="Nautilus Pompilius" pitchFamily="50" charset="-52"/>
              </a:rPr>
              <a:t>«ижица» вернулась на свое место – последняя буква старого алфавита – и дожила до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1918 года.</a:t>
            </a:r>
          </a:p>
        </p:txBody>
      </p:sp>
      <p:pic>
        <p:nvPicPr>
          <p:cNvPr id="10" name="Рисунок 9" descr="47888_preview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нтии даков (Ответ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82565" y="260648"/>
            <a:ext cx="219678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1918 году 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была проведена новая реформа алфавита, и кириллица потеряла еще четыре буквы: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ять, и(</a:t>
            </a:r>
            <a:r>
              <a:rPr lang="en-US" sz="2400" dirty="0" err="1" smtClean="0">
                <a:solidFill>
                  <a:prstClr val="black"/>
                </a:solidFill>
                <a:latin typeface="Nautilus Pompilius" pitchFamily="50" charset="-52"/>
              </a:rPr>
              <a:t>i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), ижицу, 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фиту.</a:t>
            </a:r>
            <a:endParaRPr lang="ru-RU" sz="24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37890" name="Picture 2" descr="Ладария - ИСТИННЫЙ РУСКИЙ ЯЗЫ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708920"/>
            <a:ext cx="2225824" cy="308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7d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2780928"/>
            <a:ext cx="217206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7n-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3501008"/>
            <a:ext cx="214727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9" name="Рисунок 8" descr="47888_preview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908720"/>
            <a:ext cx="46805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i="1" dirty="0" smtClean="0">
                <a:latin typeface="Nautilus Pompilius" pitchFamily="50" charset="-52"/>
              </a:rPr>
              <a:t>А про меня языковед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Сказал:  «Не буква — дармоед!</a:t>
            </a:r>
            <a:r>
              <a:rPr lang="ru-RU" sz="2200" dirty="0" smtClean="0">
                <a:latin typeface="Nautilus Pompilius" pitchFamily="50" charset="-52"/>
              </a:rPr>
              <a:t> </a:t>
            </a:r>
            <a:r>
              <a:rPr lang="ru-RU" sz="2200" i="1" dirty="0" smtClean="0">
                <a:latin typeface="Nautilus Pompilius" pitchFamily="50" charset="-52"/>
              </a:rPr>
              <a:t/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Она не означает звука,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А лодыри — не для науки!»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И после ряда строгих мер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Из языка исчезла Ъ (ер).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Теперь я в качестве ином,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Работы — небольшой объём.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Я ею вправду не загружен,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Но рад, что </a:t>
            </a:r>
            <a:r>
              <a:rPr lang="ru-RU" sz="2200" i="1" dirty="0" smtClean="0">
                <a:latin typeface="Nautilus Pompilius" pitchFamily="50" charset="-52"/>
              </a:rPr>
              <a:t>изредка, </a:t>
            </a:r>
            <a:r>
              <a:rPr lang="ru-RU" sz="2200" i="1" dirty="0" smtClean="0">
                <a:latin typeface="Nautilus Pompilius" pitchFamily="50" charset="-52"/>
              </a:rPr>
              <a:t>да нужен,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Знаком я только с Е, Ё, Я, Ю,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С приставкой — я за ней стою.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И без меня вам — ну никак!</a:t>
            </a:r>
            <a:br>
              <a:rPr lang="ru-RU" sz="2200" i="1" dirty="0" smtClean="0">
                <a:latin typeface="Nautilus Pompilius" pitchFamily="50" charset="-52"/>
              </a:rPr>
            </a:br>
            <a:r>
              <a:rPr lang="ru-RU" sz="2200" i="1" dirty="0" smtClean="0">
                <a:latin typeface="Nautilus Pompilius" pitchFamily="50" charset="-52"/>
              </a:rPr>
              <a:t>Теперь зовусь я — Ъ (твёрдый знак)!</a:t>
            </a:r>
            <a:endParaRPr lang="ru-RU" sz="2200" dirty="0" smtClean="0">
              <a:latin typeface="Nautilus Pompilius" pitchFamily="50" charset="-52"/>
            </a:endParaRPr>
          </a:p>
          <a:p>
            <a:endParaRPr lang="ru-RU" sz="2400" dirty="0">
              <a:latin typeface="Nautilus Pompilius" pitchFamily="50" charset="-52"/>
            </a:endParaRPr>
          </a:p>
        </p:txBody>
      </p:sp>
      <p:pic>
        <p:nvPicPr>
          <p:cNvPr id="12" name="Рисунок 11" descr="a4o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89144" y="260648"/>
            <a:ext cx="227799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Что обозначает знак м на руке - Все о хиромантии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501008"/>
            <a:ext cx="2209644" cy="3057576"/>
          </a:xfrm>
          <a:prstGeom prst="rect">
            <a:avLst/>
          </a:prstGeom>
          <a:noFill/>
        </p:spPr>
      </p:pic>
      <p:pic>
        <p:nvPicPr>
          <p:cNvPr id="13" name="Рисунок 12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7" name="Рисунок 6" descr="47888_preview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9319" y="408831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 smtClean="0">
                <a:solidFill>
                  <a:srgbClr val="C00000"/>
                </a:solidFill>
                <a:latin typeface="Nautilus Pompilius" pitchFamily="50" charset="-52"/>
              </a:rPr>
              <a:t>ИРКУТСКАЯ ОБЛАСТНАЯ ГОСУДАРСТВЕННАЯ УНИВЕРСАЛЬНАЯ НАУЧНАЯ БИБЛИОТЕКА </a:t>
            </a:r>
          </a:p>
          <a:p>
            <a:pPr algn="ctr"/>
            <a:r>
              <a:rPr lang="ru-RU" cap="all" dirty="0" smtClean="0">
                <a:solidFill>
                  <a:srgbClr val="C00000"/>
                </a:solidFill>
                <a:latin typeface="Nautilus Pompilius" pitchFamily="50" charset="-52"/>
              </a:rPr>
              <a:t>ИМЕНИ И. И. МОЛЧАНОВА-СИБИРСКОГО </a:t>
            </a:r>
            <a:r>
              <a:rPr lang="ru-RU" dirty="0" smtClean="0">
                <a:latin typeface="Nautilus Pompilius" pitchFamily="50" charset="-52"/>
              </a:rPr>
              <a:t/>
            </a:r>
            <a:br>
              <a:rPr lang="ru-RU" dirty="0" smtClean="0">
                <a:latin typeface="Nautilus Pompilius" pitchFamily="50" charset="-52"/>
              </a:rPr>
            </a:br>
            <a:r>
              <a:rPr lang="ru-RU" cap="all" dirty="0" smtClean="0">
                <a:solidFill>
                  <a:srgbClr val="C00000"/>
                </a:solidFill>
                <a:latin typeface="Nautilus Pompilius" pitchFamily="50" charset="-52"/>
              </a:rPr>
              <a:t>C 1861 ГОДА </a:t>
            </a:r>
            <a:r>
              <a:rPr lang="ru-RU" dirty="0" smtClean="0">
                <a:latin typeface="Nautilus Pompilius" pitchFamily="50" charset="-52"/>
              </a:rPr>
              <a:t/>
            </a:r>
            <a:br>
              <a:rPr lang="ru-RU" dirty="0" smtClean="0">
                <a:latin typeface="Nautilus Pompilius" pitchFamily="50" charset="-52"/>
              </a:rPr>
            </a:br>
            <a:r>
              <a:rPr lang="ru-RU" cap="all" dirty="0" smtClean="0">
                <a:latin typeface="Nautilus Pompilius" pitchFamily="50" charset="-52"/>
              </a:rPr>
              <a:t>НА СЛУЖБЕ У ЧИТАТЕЛЕЙ ПРИАНГАРЬЯ </a:t>
            </a:r>
            <a:endParaRPr lang="ru-RU" dirty="0">
              <a:latin typeface="Nautilus Pompilius" pitchFamily="50" charset="-52"/>
            </a:endParaRPr>
          </a:p>
        </p:txBody>
      </p:sp>
      <p:pic>
        <p:nvPicPr>
          <p:cNvPr id="33794" name="Picture 2" descr="C:\Users\Пользователь\Documents\Работы к Году литературы\День славян. письменности\full5d46c75fb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2301466" cy="2376264"/>
          </a:xfrm>
          <a:prstGeom prst="rect">
            <a:avLst/>
          </a:prstGeom>
          <a:noFill/>
        </p:spPr>
      </p:pic>
      <p:pic>
        <p:nvPicPr>
          <p:cNvPr id="9" name="Рисунок 8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0" name="Рисунок 9" descr="47888_preview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pic>
        <p:nvPicPr>
          <p:cNvPr id="11" name="Рисунок 10" descr="Древняя_азбук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504" y="3068960"/>
            <a:ext cx="4661905" cy="338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5107310" y="3240493"/>
            <a:ext cx="3744416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Nautilus Pompilius" pitchFamily="50" charset="-52"/>
              </a:rPr>
              <a:t>Презентация выполнена учителем начальных классов </a:t>
            </a:r>
          </a:p>
          <a:p>
            <a:pPr algn="ctr"/>
            <a:r>
              <a:rPr lang="ru-RU" sz="1900" dirty="0" smtClean="0">
                <a:latin typeface="Nautilus Pompilius" pitchFamily="50" charset="-52"/>
              </a:rPr>
              <a:t>Банниковой Екатериной Петровной </a:t>
            </a:r>
          </a:p>
          <a:p>
            <a:pPr algn="ctr"/>
            <a:r>
              <a:rPr lang="ru-RU" sz="1900" dirty="0" smtClean="0">
                <a:latin typeface="Nautilus Pompilius" pitchFamily="50" charset="-52"/>
              </a:rPr>
              <a:t>МКОУ «Лермонтовская СОШ»</a:t>
            </a:r>
          </a:p>
          <a:p>
            <a:pPr algn="ctr"/>
            <a:r>
              <a:rPr lang="ru-RU" sz="1900" dirty="0" smtClean="0">
                <a:latin typeface="Nautilus Pompilius" pitchFamily="50" charset="-52"/>
              </a:rPr>
              <a:t>Куйтунский район, </a:t>
            </a:r>
          </a:p>
          <a:p>
            <a:pPr algn="ctr"/>
            <a:r>
              <a:rPr lang="ru-RU" sz="1900" dirty="0" smtClean="0">
                <a:latin typeface="Nautilus Pompilius" pitchFamily="50" charset="-52"/>
              </a:rPr>
              <a:t>Иркутская область</a:t>
            </a:r>
            <a:endParaRPr lang="ru-RU" sz="1900" dirty="0">
              <a:latin typeface="Nautilus Pompilius" pitchFamily="50" charset="-52"/>
            </a:endParaRPr>
          </a:p>
        </p:txBody>
      </p:sp>
      <p:pic>
        <p:nvPicPr>
          <p:cNvPr id="13" name="Рисунок 12" descr="скачанные файлы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85980" y="2099322"/>
            <a:ext cx="2835097" cy="1141171"/>
          </a:xfrm>
          <a:prstGeom prst="rect">
            <a:avLst/>
          </a:prstGeom>
        </p:spPr>
      </p:pic>
      <p:pic>
        <p:nvPicPr>
          <p:cNvPr id="14" name="Рисунок 13" descr="скачанные файлы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52123" y="5517235"/>
            <a:ext cx="2689708" cy="108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948690"/>
            <a:ext cx="89644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hlinkClick r:id="rId3"/>
              </a:rPr>
              <a:t>http://www.orthphoto.net/photo/200811/35912.jpg</a:t>
            </a:r>
            <a:r>
              <a:rPr lang="ru-RU" sz="1200" dirty="0" smtClean="0">
                <a:solidFill>
                  <a:prstClr val="black"/>
                </a:solidFill>
              </a:rPr>
              <a:t> - святые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hlinkClick r:id="rId4"/>
              </a:rPr>
              <a:t>http://www.englishexercises.org/makeagame/my_documents/my_pictures/2010/nov/5A5_saints_Cyril_and_Methodius.jpg</a:t>
            </a:r>
            <a:r>
              <a:rPr lang="ru-RU" sz="1200" dirty="0" smtClean="0">
                <a:solidFill>
                  <a:prstClr val="black"/>
                </a:solidFill>
              </a:rPr>
              <a:t> - святые 2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hlinkClick r:id="rId5"/>
              </a:rPr>
              <a:t>http://st.depositphotos.com/1003390/1206/v/450/dep_12069829-Birch-bark.jpg</a:t>
            </a:r>
            <a:r>
              <a:rPr lang="ru-RU" sz="1200" dirty="0" smtClean="0">
                <a:solidFill>
                  <a:prstClr val="black"/>
                </a:solidFill>
              </a:rPr>
              <a:t> - фон презентации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hlinkClick r:id="rId6"/>
              </a:rPr>
              <a:t>http://alerie.piranho.de/pergament.gif</a:t>
            </a:r>
            <a:r>
              <a:rPr lang="ru-RU" sz="1200" dirty="0" smtClean="0">
                <a:solidFill>
                  <a:prstClr val="black"/>
                </a:solidFill>
              </a:rPr>
              <a:t> - берестяная грамота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 smtClean="0">
                <a:hlinkClick r:id="rId7"/>
              </a:rPr>
              <a:t>http://smartwebsite.ru/publ/znamenitye_proroki_i_verouchiteli/svjatoj_mefodij/36-1-0-3570</a:t>
            </a:r>
            <a:r>
              <a:rPr lang="ru-RU" sz="1200" dirty="0" smtClean="0"/>
              <a:t> - сайт использованного материала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 smtClean="0">
                <a:hlinkClick r:id="rId8"/>
              </a:rPr>
              <a:t>http://images-mediawiki-sites.thefullwiki.org/10/3/1/4/21810744247286083.jpg</a:t>
            </a:r>
            <a:r>
              <a:rPr lang="ru-RU" sz="1200" dirty="0" smtClean="0"/>
              <a:t>  - Андриан 2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 smtClean="0">
                <a:hlinkClick r:id="rId9"/>
              </a:rPr>
              <a:t>http://pro-serafim.ru/wp-content/uploads/2014/02/information_items_3496.jpg</a:t>
            </a:r>
            <a:r>
              <a:rPr lang="ru-RU" sz="1200" dirty="0" smtClean="0"/>
              <a:t> - </a:t>
            </a:r>
            <a:r>
              <a:rPr lang="ru-RU" sz="1200" dirty="0" err="1" smtClean="0"/>
              <a:t>Апрокос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u="sng" dirty="0" smtClean="0">
                <a:hlinkClick r:id="rId10"/>
              </a:rPr>
              <a:t>http://www.kmrz.ru/catimg/35/357393.jpg</a:t>
            </a:r>
            <a:r>
              <a:rPr lang="ru-RU" sz="1200" dirty="0" smtClean="0"/>
              <a:t> - Псалтырь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 smtClean="0">
                <a:hlinkClick r:id="rId11"/>
              </a:rPr>
              <a:t>http://iconexpo.ru/pics/1_764.jpg</a:t>
            </a:r>
            <a:r>
              <a:rPr lang="ru-RU" sz="1200" dirty="0" smtClean="0"/>
              <a:t> - святой Кирилл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 smtClean="0">
                <a:hlinkClick r:id="rId12"/>
              </a:rPr>
              <a:t>http://avivudiya.com/n/56450</a:t>
            </a:r>
            <a:r>
              <a:rPr lang="ru-RU" sz="1200" dirty="0" smtClean="0"/>
              <a:t> - лики  святых Кирилла и </a:t>
            </a:r>
            <a:r>
              <a:rPr lang="ru-RU" sz="1200" dirty="0" err="1" smtClean="0"/>
              <a:t>Мефодия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u="sng" dirty="0" smtClean="0">
                <a:hlinkClick r:id="rId13"/>
              </a:rPr>
              <a:t>http://древние-цивилизации.рф/Slavs/Xrabr2.jpg</a:t>
            </a:r>
            <a:r>
              <a:rPr lang="ru-RU" sz="1200" dirty="0" smtClean="0"/>
              <a:t> - кириллическое письмо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 smtClean="0">
                <a:hlinkClick r:id="rId14"/>
              </a:rPr>
              <a:t>http://древние-цивилизации.рф/Slavs/halfustav.gif</a:t>
            </a:r>
            <a:r>
              <a:rPr lang="ru-RU" sz="1200" dirty="0" smtClean="0"/>
              <a:t>   -  полуустав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 smtClean="0">
                <a:hlinkClick r:id="rId15"/>
              </a:rPr>
              <a:t>http://xn----8sbebhgbsfcbaca4bza2c4gh.xn--p1ai/Slavs/Cyrillic-character.html</a:t>
            </a:r>
            <a:r>
              <a:rPr lang="ru-RU" sz="1200" dirty="0" smtClean="0"/>
              <a:t> - сайт  «История русских шрифтов»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 smtClean="0">
                <a:hlinkClick r:id="rId16"/>
              </a:rPr>
              <a:t>http://древние-цивилизации.рф/Slavs/scoropis.gif</a:t>
            </a:r>
            <a:r>
              <a:rPr lang="ru-RU" sz="1200" dirty="0" smtClean="0"/>
              <a:t> - алфавит скорописи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7"/>
              </a:rPr>
              <a:t>http://img-fotki.yandex.ru/get/6313/32728872.e1/0_84ca8_b84a4864_XL</a:t>
            </a:r>
            <a:r>
              <a:rPr lang="ru-RU" sz="1200" dirty="0" smtClean="0"/>
              <a:t> - </a:t>
            </a:r>
            <a:r>
              <a:rPr lang="ru-RU" sz="1200" dirty="0" err="1" smtClean="0"/>
              <a:t>Мефодий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1"/>
              </a:rPr>
              <a:t>http://iconexpo.ru/pics/1_764.jpg</a:t>
            </a:r>
            <a:r>
              <a:rPr lang="ru-RU" sz="1200" dirty="0" smtClean="0"/>
              <a:t> - Кирилл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8"/>
              </a:rPr>
              <a:t>http://gic7.mycdn.me/getImage?photoId=547405950456&amp;photoType=24</a:t>
            </a:r>
            <a:r>
              <a:rPr lang="ru-RU" sz="1200" dirty="0" smtClean="0"/>
              <a:t> – Кирилл вторая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19"/>
              </a:rPr>
              <a:t>http://www.vsehpozdravil.ru/res/files/postcards/6036.jpg</a:t>
            </a:r>
            <a:r>
              <a:rPr lang="ru-RU" sz="1200" dirty="0" smtClean="0"/>
              <a:t>  -Кирилл и </a:t>
            </a:r>
            <a:r>
              <a:rPr lang="ru-RU" sz="1200" dirty="0" err="1" smtClean="0"/>
              <a:t>Мефодий</a:t>
            </a:r>
            <a:r>
              <a:rPr lang="ru-RU" sz="1200" dirty="0" smtClean="0"/>
              <a:t> святые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0"/>
              </a:rPr>
              <a:t>http://4.bp.blogspot.com/-GUNirTjlk50/TqVoR_BmXaI/AAAAAAAAAf0/ffueGIjdnXw/s1600/ba39d0be6251.jpg</a:t>
            </a:r>
            <a:r>
              <a:rPr lang="ru-RU" sz="1200" dirty="0" smtClean="0"/>
              <a:t> - Остромирово Евангелие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1"/>
              </a:rPr>
              <a:t>http://files.softicons.com/download/toolbar-icons/vista-arrow-icons-by-icons-land/png/256x256/Rotate360AntiClockwise2Red.png</a:t>
            </a:r>
            <a:r>
              <a:rPr lang="ru-RU" sz="1200" dirty="0" smtClean="0"/>
              <a:t> - стрелка возврат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2"/>
              </a:rPr>
              <a:t>http://freevectordownloadz.com/wp-content/uploads/2013/09/Letter-I-In-A-Red-Circle-Clip-Art.jpg</a:t>
            </a:r>
            <a:r>
              <a:rPr lang="ru-RU" sz="1200" dirty="0" smtClean="0"/>
              <a:t> - информационный индикатор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3"/>
              </a:rPr>
              <a:t>http://www.stihi.ru/pics/2010/12/18/7794.gif</a:t>
            </a:r>
            <a:r>
              <a:rPr lang="ru-RU" sz="1200" dirty="0" smtClean="0"/>
              <a:t> - кнопка перехода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4"/>
              </a:rPr>
              <a:t>http://data12.proshkolu.ru/content/media/pic/std/5000000/4421000/4420655-e40d4dc862998a9d.jpg</a:t>
            </a:r>
            <a:r>
              <a:rPr lang="ru-RU" sz="1200" dirty="0" smtClean="0"/>
              <a:t> - день славянской письменности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5"/>
              </a:rPr>
              <a:t>http://s5.hostingkartinok.com/uploads/images/2013/06/257658555b117af98b635d39ad8d6c12.jpeg</a:t>
            </a:r>
            <a:r>
              <a:rPr lang="ru-RU" sz="1200" dirty="0" smtClean="0"/>
              <a:t> - славянский алфавит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6"/>
              </a:rPr>
              <a:t>http://img.bibo.kz/?6290183.jpg</a:t>
            </a:r>
            <a:r>
              <a:rPr lang="ru-RU" sz="1200" dirty="0" smtClean="0"/>
              <a:t> – алфавит с 1918 года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7"/>
              </a:rPr>
              <a:t>http://subscribe.ru/group/slavyano-arijskaya-kultura/5639345/</a:t>
            </a:r>
            <a:r>
              <a:rPr lang="ru-RU" sz="1200" dirty="0" smtClean="0"/>
              <a:t> - Буквица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8"/>
              </a:rPr>
              <a:t>http://cs9874.vkontakte.ru/u1159889/-5/y_ac2843a8.jpg</a:t>
            </a:r>
            <a:r>
              <a:rPr lang="ru-RU" sz="1200" dirty="0" smtClean="0"/>
              <a:t> - Петр Первый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29"/>
              </a:rPr>
              <a:t>http://www.irklib.ru/</a:t>
            </a:r>
            <a:r>
              <a:rPr lang="ru-RU" sz="1200" dirty="0" smtClean="0"/>
              <a:t> - Иркутская библиотека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978818" y="332656"/>
            <a:ext cx="619753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ИСПОЛЬЗОВАННЫЕ  РЕСУРСЫ: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pic>
        <p:nvPicPr>
          <p:cNvPr id="7" name="Рисунок 6" descr="Rotate360AntiClockwise2Red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0" cstate="email"/>
          <a:stretch>
            <a:fillRect/>
          </a:stretch>
        </p:blipFill>
        <p:spPr>
          <a:xfrm>
            <a:off x="8388424" y="6093296"/>
            <a:ext cx="571128" cy="57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4 мая - День славянской письменности и культуры - Новости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88640"/>
            <a:ext cx="4211960" cy="5914628"/>
          </a:xfrm>
          <a:prstGeom prst="rect">
            <a:avLst/>
          </a:prstGeom>
          <a:noFill/>
        </p:spPr>
      </p:pic>
      <p:grpSp>
        <p:nvGrpSpPr>
          <p:cNvPr id="2" name="Группа 10"/>
          <p:cNvGrpSpPr/>
          <p:nvPr/>
        </p:nvGrpSpPr>
        <p:grpSpPr>
          <a:xfrm>
            <a:off x="4283968" y="116632"/>
            <a:ext cx="4689632" cy="6336704"/>
            <a:chOff x="4283968" y="116632"/>
            <a:chExt cx="4689632" cy="6336704"/>
          </a:xfrm>
        </p:grpSpPr>
        <p:pic>
          <p:nvPicPr>
            <p:cNvPr id="6" name="Рисунок 5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283968" y="116632"/>
              <a:ext cx="4689632" cy="63367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99992" y="1124744"/>
              <a:ext cx="4464496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ДЕНЬ ПАМЯТИ </a:t>
              </a:r>
              <a: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  <a:t>первоучителей славянских </a:t>
              </a:r>
              <a: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  <a:t>народов – святых </a:t>
              </a:r>
              <a:r>
                <a:rPr lang="ru-RU" sz="3600" b="1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равноапостоль-ных</a:t>
              </a:r>
              <a: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  <a:t>  </a:t>
              </a:r>
              <a: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  <a:t>братьев </a:t>
              </a:r>
              <a:b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</a:b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  <a:t>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МЕФОДИЯ</a:t>
              </a:r>
              <a:endPara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endParaRPr>
            </a:p>
          </p:txBody>
        </p:sp>
      </p:grpSp>
      <p:pic>
        <p:nvPicPr>
          <p:cNvPr id="7" name="Рисунок 6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0" name="Рисунок 9" descr="47888_preview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60648"/>
            <a:ext cx="734481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ИСТОРИЯ  ПРАЗДНИКА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251520" y="980728"/>
            <a:ext cx="8496944" cy="5695027"/>
            <a:chOff x="251520" y="980728"/>
            <a:chExt cx="8496944" cy="5695027"/>
          </a:xfrm>
        </p:grpSpPr>
        <p:pic>
          <p:nvPicPr>
            <p:cNvPr id="7" name="Рисунок 6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1658982" y="-426734"/>
              <a:ext cx="5682020" cy="84969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27584" y="1412776"/>
              <a:ext cx="7776864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Общий праздник святых Кирилла и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отмечался болгарской церковью и в следующие века, а в эпоху болгарского Возрождения превратился в праздник созданной ими азбуки.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В 1863 году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Российский Святейший Синод определил, в связи с празднованием тысячелетия Моравской миссии святых Кирилла и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, установить ежегодное празднование в честь преподобных </a:t>
              </a:r>
              <a:r>
                <a:rPr lang="ru-RU" sz="2400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и Кирилла 11 мая.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В 1985 году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в СССР, когда отмечалось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1100-летие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преставления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,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день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24 мая был объявлен «Праздником славянской культуры и письменности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»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.</a:t>
              </a:r>
              <a:endPara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9" name="Рисунок 8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0" name="Рисунок 9" descr="47888_preview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9512" y="476672"/>
            <a:ext cx="8712968" cy="5773039"/>
            <a:chOff x="179512" y="764704"/>
            <a:chExt cx="8712968" cy="5992268"/>
          </a:xfrm>
        </p:grpSpPr>
        <p:pic>
          <p:nvPicPr>
            <p:cNvPr id="7" name="Рисунок 6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1583668" y="-639452"/>
              <a:ext cx="5904656" cy="87129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5576" y="2060848"/>
              <a:ext cx="7776864" cy="469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30 января 1991 года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Президиум Верховного Совета РСФСР принял постановление о ежегодном проведении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«Дней славянской культуры и письменности».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Столицей праздника каждый год становился какой-нибудь новый населенный пункт России (кроме 1989 и 1990 годов, когда столицами были соответственно Киев и Минск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).</a:t>
              </a:r>
              <a:endParaRPr lang="ru-RU" sz="2400" dirty="0" smtClean="0">
                <a:solidFill>
                  <a:prstClr val="black"/>
                </a:solidFill>
                <a:latin typeface="Nautilus Pompilius" pitchFamily="50" charset="-5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6" name="Рисунок 5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9" name="Рисунок 8" descr="47888_preview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60648"/>
            <a:ext cx="84969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 КИРИЛЛА  и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980728"/>
            <a:ext cx="4608512" cy="5256584"/>
            <a:chOff x="323528" y="908720"/>
            <a:chExt cx="4608512" cy="5616624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23528" y="908720"/>
              <a:ext cx="4608512" cy="56166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99592" y="1916832"/>
              <a:ext cx="4032448" cy="404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( род. в 827 г. , до принятия монашества – Константин)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( род. в 815 г., мирское имя неизвестно)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родились в семье 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византийского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военачальника  из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г. Фессалоники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(Греция).</a:t>
              </a:r>
              <a:endParaRPr lang="ru-RU" sz="2400" dirty="0" smtClean="0">
                <a:solidFill>
                  <a:prstClr val="black"/>
                </a:solidFill>
                <a:latin typeface="Nautilus Pompilius" pitchFamily="50" charset="-5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11" name="Рисунок 10" descr="359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124744"/>
            <a:ext cx="367240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2" name="Рисунок 11" descr="47888_preview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79512" y="1052736"/>
            <a:ext cx="4824536" cy="5658941"/>
            <a:chOff x="179512" y="1052736"/>
            <a:chExt cx="4824536" cy="5658941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9512" y="1052736"/>
              <a:ext cx="4824536" cy="56166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7197" y="1387142"/>
              <a:ext cx="4464496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Просветитель славян святой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родился около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815 г.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в Солуни (Фессалониках) — одном из самых крупных и богатых городов Византии. Около 833 г.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начал военную службу и проходил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ее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в столице, на виду у императора Феофила. В возрасте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20 лет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его поставили архонтом (воеводой) в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Славинию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— небольшое славянское княжество, находившееся тогда под властью греков. Эту должность </a:t>
              </a:r>
              <a:r>
                <a:rPr lang="ru-RU" sz="2000" dirty="0" smtClean="0">
                  <a:solidFill>
                    <a:srgbClr val="C00000"/>
                  </a:solidFill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исполнял десять лет и имел возможность хорошо изучить славянский язык и славянские обычаи. </a:t>
              </a:r>
              <a:endParaRPr lang="ru-RU" sz="2000" dirty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8" name="Рисунок 7" descr="0_84ca8_b84a4864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908720"/>
            <a:ext cx="380238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43808" y="188640"/>
            <a:ext cx="466025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СВЯТОЙ  МЕФОДИЙ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" name="Рисунок 10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2" name="Рисунок 11" descr="47888_preview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7704" y="188640"/>
            <a:ext cx="42739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СВЯТОЙ  КИРИЛЛ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4211960" y="836712"/>
            <a:ext cx="4752528" cy="5616624"/>
            <a:chOff x="3779912" y="1052736"/>
            <a:chExt cx="5184576" cy="5616624"/>
          </a:xfrm>
        </p:grpSpPr>
        <p:pic>
          <p:nvPicPr>
            <p:cNvPr id="10" name="Рисунок 9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779912" y="1052736"/>
              <a:ext cx="5184576" cy="56166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94129" y="1227202"/>
              <a:ext cx="4608512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Святой КИРИЛЛ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родился в Македонии, в городе Солуни, с малых лет отличался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яркими умственными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способностями. Обучаясь в солунской школе и еще не достигнув пятнадцати лет, он уже читал книги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глубокомыс-леннейшего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из Отцов Церкви – Григория Богослова (</a:t>
              </a:r>
              <a:r>
                <a:rPr lang="en-US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IV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в.)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Юноша рано принял сан пресвитера.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По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возвращении в Константинополь состоял библиотекарем соборной церкви и преподавателем философии. Святой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с успехом вел прения с еретиками, иконоборцами и с магометанами. </a:t>
              </a:r>
            </a:p>
          </p:txBody>
        </p:sp>
      </p:grpSp>
      <p:pic>
        <p:nvPicPr>
          <p:cNvPr id="12" name="Рисунок 11" descr="CA25B949-0AF5-9809-B745-9BC75AAC75D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124744"/>
            <a:ext cx="3933825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1" name="Рисунок 10" descr="47888_preview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7888_preview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 t="-5578" b="-33522"/>
          <a:stretch>
            <a:fillRect/>
          </a:stretch>
        </p:blipFill>
        <p:spPr>
          <a:xfrm>
            <a:off x="0" y="0"/>
            <a:ext cx="669370" cy="836712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9512" y="1124744"/>
            <a:ext cx="4392488" cy="5616624"/>
            <a:chOff x="179512" y="1124744"/>
            <a:chExt cx="4573016" cy="5616624"/>
          </a:xfrm>
        </p:grpSpPr>
        <p:pic>
          <p:nvPicPr>
            <p:cNvPr id="13" name="Рисунок 12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9512" y="1124744"/>
              <a:ext cx="4573016" cy="56166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9551" y="1336700"/>
              <a:ext cx="4138008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Nautilus Pompilius"/>
                </a:rPr>
                <a:t>В начале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/>
                </a:rPr>
                <a:t>860-х гг. </a:t>
              </a:r>
              <a:r>
                <a:rPr lang="ru-RU" dirty="0" smtClean="0">
                  <a:latin typeface="Nautilus Pompilius"/>
                </a:rPr>
                <a:t>один из самых могущественных славянских государей — моравский князь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/>
                </a:rPr>
                <a:t>РОСТИСЛАВ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</a:t>
              </a:r>
              <a:r>
                <a:rPr lang="ru-RU" dirty="0" smtClean="0">
                  <a:latin typeface="Nautilus Pompilius"/>
                </a:rPr>
                <a:t>попросил византийского императора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/>
                </a:rPr>
                <a:t>МИХАИЛА </a:t>
              </a:r>
              <a:r>
                <a:rPr lang="en-US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III</a:t>
              </a:r>
              <a:r>
                <a:rPr lang="ru-RU" dirty="0" smtClean="0">
                  <a:solidFill>
                    <a:srgbClr val="C00000"/>
                  </a:solidFill>
                  <a:latin typeface="Nautilus Pompilius"/>
                </a:rPr>
                <a:t> </a:t>
              </a:r>
              <a:r>
                <a:rPr lang="ru-RU" dirty="0" smtClean="0">
                  <a:latin typeface="Nautilus Pompilius"/>
                </a:rPr>
                <a:t>прислать ему христианских учителей. Подыскивая людей для моравской миссии, император и патриарх сразу вспомнили о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/>
                </a:rPr>
                <a:t>КОНСТАНТИНЕ</a:t>
              </a:r>
              <a:r>
                <a:rPr lang="ru-RU" dirty="0" smtClean="0">
                  <a:latin typeface="Nautilus Pompilius"/>
                </a:rPr>
                <a:t> и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/>
                </a:rPr>
                <a:t>МЕФОДИИ. </a:t>
              </a:r>
              <a:r>
                <a:rPr lang="ru-RU" dirty="0" smtClean="0">
                  <a:latin typeface="Nautilus Pompilius"/>
                </a:rPr>
                <a:t>Когда братьев попросили отправиться учителями в Моравию, они ответили согласием и тотчас приступили к работе над славянской азбукой. Вскоре азбука из 38 букв, на основе греческого скорописного письма, была составлена.</a:t>
              </a:r>
              <a:endParaRPr lang="ru-RU" dirty="0">
                <a:latin typeface="Nautilus Pompilius"/>
              </a:endParaRPr>
            </a:p>
          </p:txBody>
        </p:sp>
      </p:grpSp>
      <p:pic>
        <p:nvPicPr>
          <p:cNvPr id="16" name="Рисунок 15" descr="6036.detaile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1124744"/>
            <a:ext cx="417646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1352</Words>
  <Application>Microsoft Office PowerPoint</Application>
  <PresentationFormat>Экран (4:3)</PresentationFormat>
  <Paragraphs>140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МКОУ "Лермонтовская СОШ"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«24 мая -  День славянской письменности и культуры»</dc:title>
  <dc:subject>Год  Литературы</dc:subject>
  <dc:creator>Банникова Е.П.</dc:creator>
  <cp:lastModifiedBy>Пользователь</cp:lastModifiedBy>
  <cp:revision>111</cp:revision>
  <dcterms:created xsi:type="dcterms:W3CDTF">2015-01-07T13:30:55Z</dcterms:created>
  <dcterms:modified xsi:type="dcterms:W3CDTF">2020-05-18T08:51:47Z</dcterms:modified>
  <cp:category>Презентация</cp:category>
</cp:coreProperties>
</file>